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6" r:id="rId2"/>
  </p:sldMasterIdLst>
  <p:notesMasterIdLst>
    <p:notesMasterId r:id="rId28"/>
  </p:notesMasterIdLst>
  <p:sldIdLst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4" r:id="rId14"/>
    <p:sldId id="325" r:id="rId15"/>
    <p:sldId id="452" r:id="rId16"/>
    <p:sldId id="326" r:id="rId17"/>
    <p:sldId id="327" r:id="rId18"/>
    <p:sldId id="328" r:id="rId19"/>
    <p:sldId id="337" r:id="rId20"/>
    <p:sldId id="332" r:id="rId21"/>
    <p:sldId id="333" r:id="rId22"/>
    <p:sldId id="334" r:id="rId23"/>
    <p:sldId id="335" r:id="rId24"/>
    <p:sldId id="336" r:id="rId25"/>
    <p:sldId id="338" r:id="rId26"/>
    <p:sldId id="339" r:id="rId27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ists of Lists" id="{BCC428C0-8DEA-4477-92FF-FFAF809E85A2}">
          <p14:sldIdLst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4"/>
            <p14:sldId id="325"/>
            <p14:sldId id="452"/>
            <p14:sldId id="326"/>
            <p14:sldId id="327"/>
            <p14:sldId id="328"/>
            <p14:sldId id="337"/>
            <p14:sldId id="332"/>
            <p14:sldId id="333"/>
            <p14:sldId id="334"/>
            <p14:sldId id="335"/>
            <p14:sldId id="336"/>
            <p14:sldId id="338"/>
            <p14:sldId id="3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5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6" autoAdjust="0"/>
    <p:restoredTop sz="89932" autoAdjust="0"/>
  </p:normalViewPr>
  <p:slideViewPr>
    <p:cSldViewPr>
      <p:cViewPr varScale="1">
        <p:scale>
          <a:sx n="65" d="100"/>
          <a:sy n="65" d="100"/>
        </p:scale>
        <p:origin x="1152" y="39"/>
      </p:cViewPr>
      <p:guideLst>
        <p:guide orient="horz" pos="2160"/>
        <p:guide pos="158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50D25-69DA-4251-A3B1-10895C6A89D6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AFC9F-E170-410D-8256-49CC570C9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4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AFC9F-E170-410D-8256-49CC570C96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54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Here are the same examples, in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notation.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16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590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52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8/28/2017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2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28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66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20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70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667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93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726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966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80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4898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19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8996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329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8/28/2017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88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8/28/2017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997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649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4833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537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52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027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6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6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3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966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8/28/2017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599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89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7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occc.org/2011/akari/akari.c" TargetMode="External"/><Relationship Id="rId2" Type="http://schemas.openxmlformats.org/officeDocument/2006/relationships/hyperlink" Target="http://en.wikipedia.org/wiki/John_McCarthy_(computer_scientist)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Lesson%204.1%20Lists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Lesson%204.1%20Lists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Lists of Lists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5.3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2012-2017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8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(("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")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10</a:t>
            </a:fld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1295403" y="2971800"/>
            <a:ext cx="5125409" cy="1757065"/>
            <a:chOff x="1295403" y="2209800"/>
            <a:chExt cx="5125409" cy="1757065"/>
          </a:xfrm>
        </p:grpSpPr>
        <p:sp>
          <p:nvSpPr>
            <p:cNvPr id="31" name="Text Box 16"/>
            <p:cNvSpPr txBox="1">
              <a:spLocks noChangeArrowheads="1"/>
            </p:cNvSpPr>
            <p:nvPr/>
          </p:nvSpPr>
          <p:spPr bwMode="auto">
            <a:xfrm>
              <a:off x="4876800" y="2895600"/>
              <a:ext cx="154401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"</a:t>
              </a:r>
              <a:r>
                <a:rPr lang="en-US" sz="2400" b="1" i="0" dirty="0" err="1">
                  <a:latin typeface="Consolas" pitchFamily="49" charset="0"/>
                  <a:cs typeface="Consolas" pitchFamily="49" charset="0"/>
                </a:rPr>
                <a:t>carole</a:t>
              </a:r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"</a:t>
              </a:r>
            </a:p>
          </p:txBody>
        </p:sp>
        <p:grpSp>
          <p:nvGrpSpPr>
            <p:cNvPr id="32" name="Group 5"/>
            <p:cNvGrpSpPr>
              <a:grpSpLocks/>
            </p:cNvGrpSpPr>
            <p:nvPr/>
          </p:nvGrpSpPr>
          <p:grpSpPr bwMode="auto">
            <a:xfrm>
              <a:off x="1295403" y="2209800"/>
              <a:ext cx="1222376" cy="304800"/>
              <a:chOff x="1392" y="1536"/>
              <a:chExt cx="480" cy="192"/>
            </a:xfrm>
          </p:grpSpPr>
          <p:sp>
            <p:nvSpPr>
              <p:cNvPr id="53" name="Rectangle 6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7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" name="Line 11"/>
            <p:cNvSpPr>
              <a:spLocks noChangeShapeType="1"/>
            </p:cNvSpPr>
            <p:nvPr/>
          </p:nvSpPr>
          <p:spPr bwMode="auto">
            <a:xfrm>
              <a:off x="2209800" y="2362200"/>
              <a:ext cx="2667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13"/>
            <p:cNvSpPr>
              <a:spLocks noChangeShapeType="1"/>
            </p:cNvSpPr>
            <p:nvPr/>
          </p:nvSpPr>
          <p:spPr bwMode="auto">
            <a:xfrm>
              <a:off x="1600200" y="2362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5" name="Group 5"/>
            <p:cNvGrpSpPr>
              <a:grpSpLocks/>
            </p:cNvGrpSpPr>
            <p:nvPr/>
          </p:nvGrpSpPr>
          <p:grpSpPr bwMode="auto">
            <a:xfrm>
              <a:off x="1295403" y="2895600"/>
              <a:ext cx="1222376" cy="304800"/>
              <a:chOff x="1392" y="1536"/>
              <a:chExt cx="480" cy="192"/>
            </a:xfrm>
          </p:grpSpPr>
          <p:sp>
            <p:nvSpPr>
              <p:cNvPr id="51" name="Rectangle 6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Rectangle 7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6" name="Group 8"/>
            <p:cNvGrpSpPr>
              <a:grpSpLocks/>
            </p:cNvGrpSpPr>
            <p:nvPr/>
          </p:nvGrpSpPr>
          <p:grpSpPr bwMode="auto">
            <a:xfrm>
              <a:off x="3006728" y="2895600"/>
              <a:ext cx="1222376" cy="304800"/>
              <a:chOff x="1392" y="1536"/>
              <a:chExt cx="480" cy="192"/>
            </a:xfrm>
          </p:grpSpPr>
          <p:sp>
            <p:nvSpPr>
              <p:cNvPr id="49" name="Rectangle 9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10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" name="Line 11"/>
            <p:cNvSpPr>
              <a:spLocks noChangeShapeType="1"/>
            </p:cNvSpPr>
            <p:nvPr/>
          </p:nvSpPr>
          <p:spPr bwMode="auto">
            <a:xfrm>
              <a:off x="2151063" y="3048000"/>
              <a:ext cx="8556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12"/>
            <p:cNvSpPr>
              <a:spLocks noChangeShapeType="1"/>
            </p:cNvSpPr>
            <p:nvPr/>
          </p:nvSpPr>
          <p:spPr bwMode="auto">
            <a:xfrm>
              <a:off x="3617913" y="2895600"/>
              <a:ext cx="611188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13"/>
            <p:cNvSpPr>
              <a:spLocks noChangeShapeType="1"/>
            </p:cNvSpPr>
            <p:nvPr/>
          </p:nvSpPr>
          <p:spPr bwMode="auto">
            <a:xfrm>
              <a:off x="1539875" y="3048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14"/>
            <p:cNvSpPr>
              <a:spLocks noChangeShapeType="1"/>
            </p:cNvSpPr>
            <p:nvPr/>
          </p:nvSpPr>
          <p:spPr bwMode="auto">
            <a:xfrm>
              <a:off x="3251200" y="3048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15"/>
            <p:cNvSpPr txBox="1">
              <a:spLocks noChangeArrowheads="1"/>
            </p:cNvSpPr>
            <p:nvPr/>
          </p:nvSpPr>
          <p:spPr bwMode="auto">
            <a:xfrm>
              <a:off x="1315773" y="3505200"/>
              <a:ext cx="13740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"</a:t>
              </a:r>
              <a:r>
                <a:rPr lang="en-US" sz="2400" b="1" dirty="0" err="1">
                  <a:latin typeface="Consolas" pitchFamily="49" charset="0"/>
                  <a:cs typeface="Consolas" pitchFamily="49" charset="0"/>
                </a:rPr>
                <a:t>alice</a:t>
              </a:r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"</a:t>
              </a:r>
              <a:endParaRPr lang="en-US" sz="2400" b="1" i="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2" name="Text Box 16"/>
            <p:cNvSpPr txBox="1">
              <a:spLocks noChangeArrowheads="1"/>
            </p:cNvSpPr>
            <p:nvPr/>
          </p:nvSpPr>
          <p:spPr bwMode="auto">
            <a:xfrm>
              <a:off x="2996539" y="3505200"/>
              <a:ext cx="103425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"bob"</a:t>
              </a:r>
            </a:p>
          </p:txBody>
        </p:sp>
        <p:grpSp>
          <p:nvGrpSpPr>
            <p:cNvPr id="43" name="Group 74"/>
            <p:cNvGrpSpPr/>
            <p:nvPr/>
          </p:nvGrpSpPr>
          <p:grpSpPr>
            <a:xfrm>
              <a:off x="4876803" y="2209800"/>
              <a:ext cx="1222376" cy="304800"/>
              <a:chOff x="5029203" y="2514600"/>
              <a:chExt cx="1222376" cy="304800"/>
            </a:xfrm>
          </p:grpSpPr>
          <p:grpSp>
            <p:nvGrpSpPr>
              <p:cNvPr id="45" name="Group 8"/>
              <p:cNvGrpSpPr>
                <a:grpSpLocks/>
              </p:cNvGrpSpPr>
              <p:nvPr/>
            </p:nvGrpSpPr>
            <p:grpSpPr bwMode="auto">
              <a:xfrm>
                <a:off x="5029203" y="2514600"/>
                <a:ext cx="1222376" cy="304800"/>
                <a:chOff x="1392" y="1536"/>
                <a:chExt cx="480" cy="192"/>
              </a:xfrm>
            </p:grpSpPr>
            <p:sp>
              <p:nvSpPr>
                <p:cNvPr id="47" name="Rectangle 9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Rectangle 10"/>
                <p:cNvSpPr>
                  <a:spLocks noChangeArrowheads="1"/>
                </p:cNvSpPr>
                <p:nvPr/>
              </p:nvSpPr>
              <p:spPr bwMode="auto">
                <a:xfrm>
                  <a:off x="163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cxnSp>
            <p:nvCxnSpPr>
              <p:cNvPr id="46" name="Straight Connector 45"/>
              <p:cNvCxnSpPr/>
              <p:nvPr/>
            </p:nvCxnSpPr>
            <p:spPr>
              <a:xfrm>
                <a:off x="5638800" y="2514600"/>
                <a:ext cx="609600" cy="30480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Line 14"/>
            <p:cNvSpPr>
              <a:spLocks noChangeShapeType="1"/>
            </p:cNvSpPr>
            <p:nvPr/>
          </p:nvSpPr>
          <p:spPr bwMode="auto">
            <a:xfrm>
              <a:off x="5181600" y="2362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" name="Rectangle 3"/>
          <p:cNvSpPr/>
          <p:nvPr/>
        </p:nvSpPr>
        <p:spPr>
          <a:xfrm>
            <a:off x="6420812" y="4043065"/>
            <a:ext cx="2133600" cy="2133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Here is a slightly more complicated example.  Observe that the </a:t>
            </a:r>
            <a:r>
              <a:rPr lang="en-US" b="1" dirty="0">
                <a:solidFill>
                  <a:schemeClr val="tx1"/>
                </a:solidFill>
              </a:rPr>
              <a:t>first</a:t>
            </a:r>
            <a:r>
              <a:rPr lang="en-US" dirty="0">
                <a:solidFill>
                  <a:schemeClr val="tx1"/>
                </a:solidFill>
              </a:rPr>
              <a:t> of this list is another list.  The </a:t>
            </a:r>
            <a:r>
              <a:rPr lang="en-US" b="1" dirty="0">
                <a:solidFill>
                  <a:schemeClr val="tx1"/>
                </a:solidFill>
              </a:rPr>
              <a:t>first</a:t>
            </a:r>
            <a:r>
              <a:rPr lang="en-US" dirty="0">
                <a:solidFill>
                  <a:schemeClr val="tx1"/>
                </a:solidFill>
              </a:rPr>
              <a:t> of the </a:t>
            </a:r>
            <a:r>
              <a:rPr lang="en-US" b="1" dirty="0">
                <a:solidFill>
                  <a:schemeClr val="tx1"/>
                </a:solidFill>
              </a:rPr>
              <a:t>first</a:t>
            </a:r>
            <a:r>
              <a:rPr lang="en-US" dirty="0">
                <a:solidFill>
                  <a:schemeClr val="tx1"/>
                </a:solidFill>
              </a:rPr>
              <a:t> is the string </a:t>
            </a:r>
            <a:r>
              <a:rPr lang="en-US" b="1" dirty="0">
                <a:solidFill>
                  <a:schemeClr val="tx1"/>
                </a:solidFill>
              </a:rPr>
              <a:t>"</a:t>
            </a:r>
            <a:r>
              <a:rPr lang="en-US" b="1" dirty="0" err="1">
                <a:solidFill>
                  <a:schemeClr val="tx1"/>
                </a:solidFill>
              </a:rPr>
              <a:t>alice</a:t>
            </a:r>
            <a:r>
              <a:rPr lang="en-US" b="1" dirty="0">
                <a:solidFill>
                  <a:schemeClr val="tx1"/>
                </a:solidFill>
              </a:rPr>
              <a:t>"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5" name="Line 13"/>
          <p:cNvSpPr>
            <a:spLocks noChangeShapeType="1"/>
          </p:cNvSpPr>
          <p:nvPr/>
        </p:nvSpPr>
        <p:spPr bwMode="auto">
          <a:xfrm>
            <a:off x="1595560" y="2438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76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 (cont'd)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(("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dave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")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11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533403" y="3733800"/>
            <a:ext cx="8077196" cy="2442865"/>
            <a:chOff x="304803" y="990600"/>
            <a:chExt cx="8077196" cy="2442865"/>
          </a:xfrm>
        </p:grpSpPr>
        <p:sp>
          <p:nvSpPr>
            <p:cNvPr id="5" name="Text Box 16"/>
            <p:cNvSpPr txBox="1">
              <a:spLocks noChangeArrowheads="1"/>
            </p:cNvSpPr>
            <p:nvPr/>
          </p:nvSpPr>
          <p:spPr bwMode="auto">
            <a:xfrm>
              <a:off x="4953000" y="2362200"/>
              <a:ext cx="16764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"</a:t>
              </a:r>
              <a:r>
                <a:rPr lang="en-US" sz="2400" b="1" i="0" dirty="0" err="1">
                  <a:latin typeface="Consolas" pitchFamily="49" charset="0"/>
                  <a:cs typeface="Consolas" pitchFamily="49" charset="0"/>
                </a:rPr>
                <a:t>carole</a:t>
              </a:r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"</a:t>
              </a:r>
            </a:p>
          </p:txBody>
        </p: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2057403" y="1676400"/>
              <a:ext cx="1222376" cy="304800"/>
              <a:chOff x="1392" y="1536"/>
              <a:chExt cx="480" cy="192"/>
            </a:xfrm>
          </p:grpSpPr>
          <p:sp>
            <p:nvSpPr>
              <p:cNvPr id="45" name="Rectangle 6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7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2971800" y="1828800"/>
              <a:ext cx="2362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13"/>
            <p:cNvSpPr>
              <a:spLocks noChangeShapeType="1"/>
            </p:cNvSpPr>
            <p:nvPr/>
          </p:nvSpPr>
          <p:spPr bwMode="auto">
            <a:xfrm>
              <a:off x="2362200" y="1828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" name="Group 5"/>
            <p:cNvGrpSpPr>
              <a:grpSpLocks/>
            </p:cNvGrpSpPr>
            <p:nvPr/>
          </p:nvGrpSpPr>
          <p:grpSpPr bwMode="auto">
            <a:xfrm>
              <a:off x="2057403" y="2362200"/>
              <a:ext cx="1222376" cy="304800"/>
              <a:chOff x="1392" y="1536"/>
              <a:chExt cx="480" cy="192"/>
            </a:xfrm>
          </p:grpSpPr>
          <p:sp>
            <p:nvSpPr>
              <p:cNvPr id="43" name="Rectangle 6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7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8"/>
            <p:cNvGrpSpPr>
              <a:grpSpLocks/>
            </p:cNvGrpSpPr>
            <p:nvPr/>
          </p:nvGrpSpPr>
          <p:grpSpPr bwMode="auto">
            <a:xfrm>
              <a:off x="3768728" y="2362200"/>
              <a:ext cx="1222376" cy="304800"/>
              <a:chOff x="1392" y="1536"/>
              <a:chExt cx="480" cy="192"/>
            </a:xfrm>
          </p:grpSpPr>
          <p:sp>
            <p:nvSpPr>
              <p:cNvPr id="41" name="Rectangle 9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Rectangle 10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2913063" y="2514600"/>
              <a:ext cx="8556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4379913" y="2362200"/>
              <a:ext cx="611188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301875" y="2514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4013200" y="2514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2077773" y="2971800"/>
              <a:ext cx="13740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"</a:t>
              </a:r>
              <a:r>
                <a:rPr lang="en-US" sz="2400" b="1" dirty="0" err="1">
                  <a:latin typeface="Consolas" pitchFamily="49" charset="0"/>
                  <a:cs typeface="Consolas" pitchFamily="49" charset="0"/>
                </a:rPr>
                <a:t>alice</a:t>
              </a:r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"</a:t>
              </a:r>
              <a:endParaRPr lang="en-US" sz="2400" b="1" i="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3758539" y="2971800"/>
              <a:ext cx="103425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"bob"</a:t>
              </a:r>
            </a:p>
          </p:txBody>
        </p:sp>
        <p:grpSp>
          <p:nvGrpSpPr>
            <p:cNvPr id="17" name="Group 74"/>
            <p:cNvGrpSpPr/>
            <p:nvPr/>
          </p:nvGrpSpPr>
          <p:grpSpPr>
            <a:xfrm>
              <a:off x="5334003" y="1676400"/>
              <a:ext cx="1222376" cy="304800"/>
              <a:chOff x="5029203" y="2514600"/>
              <a:chExt cx="1222376" cy="304800"/>
            </a:xfrm>
          </p:grpSpPr>
          <p:grpSp>
            <p:nvGrpSpPr>
              <p:cNvPr id="37" name="Group 8"/>
              <p:cNvGrpSpPr>
                <a:grpSpLocks/>
              </p:cNvGrpSpPr>
              <p:nvPr/>
            </p:nvGrpSpPr>
            <p:grpSpPr bwMode="auto">
              <a:xfrm>
                <a:off x="5029203" y="2514600"/>
                <a:ext cx="1222376" cy="304800"/>
                <a:chOff x="1392" y="1536"/>
                <a:chExt cx="480" cy="192"/>
              </a:xfrm>
            </p:grpSpPr>
            <p:sp>
              <p:nvSpPr>
                <p:cNvPr id="39" name="Rectangle 9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Rectangle 10"/>
                <p:cNvSpPr>
                  <a:spLocks noChangeArrowheads="1"/>
                </p:cNvSpPr>
                <p:nvPr/>
              </p:nvSpPr>
              <p:spPr bwMode="auto">
                <a:xfrm>
                  <a:off x="163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cxnSp>
            <p:nvCxnSpPr>
              <p:cNvPr id="38" name="Straight Connector 37"/>
              <p:cNvCxnSpPr/>
              <p:nvPr/>
            </p:nvCxnSpPr>
            <p:spPr>
              <a:xfrm>
                <a:off x="5638800" y="2514600"/>
                <a:ext cx="609600" cy="30480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5638800" y="1828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" name="Group 5"/>
            <p:cNvGrpSpPr>
              <a:grpSpLocks/>
            </p:cNvGrpSpPr>
            <p:nvPr/>
          </p:nvGrpSpPr>
          <p:grpSpPr bwMode="auto">
            <a:xfrm>
              <a:off x="304803" y="990600"/>
              <a:ext cx="1222376" cy="304800"/>
              <a:chOff x="1392" y="1536"/>
              <a:chExt cx="480" cy="192"/>
            </a:xfrm>
          </p:grpSpPr>
          <p:sp>
            <p:nvSpPr>
              <p:cNvPr id="35" name="Rectangle 6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7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" name="Group 5"/>
            <p:cNvGrpSpPr>
              <a:grpSpLocks/>
            </p:cNvGrpSpPr>
            <p:nvPr/>
          </p:nvGrpSpPr>
          <p:grpSpPr bwMode="auto">
            <a:xfrm>
              <a:off x="2057403" y="990600"/>
              <a:ext cx="1222376" cy="304800"/>
              <a:chOff x="1392" y="1536"/>
              <a:chExt cx="480" cy="192"/>
            </a:xfrm>
          </p:grpSpPr>
          <p:sp>
            <p:nvSpPr>
              <p:cNvPr id="33" name="Rectangle 6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7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" name="Group 83"/>
            <p:cNvGrpSpPr/>
            <p:nvPr/>
          </p:nvGrpSpPr>
          <p:grpSpPr>
            <a:xfrm>
              <a:off x="6858003" y="990600"/>
              <a:ext cx="1222376" cy="304800"/>
              <a:chOff x="5029203" y="2514600"/>
              <a:chExt cx="1222376" cy="304800"/>
            </a:xfrm>
          </p:grpSpPr>
          <p:grpSp>
            <p:nvGrpSpPr>
              <p:cNvPr id="29" name="Group 8"/>
              <p:cNvGrpSpPr>
                <a:grpSpLocks/>
              </p:cNvGrpSpPr>
              <p:nvPr/>
            </p:nvGrpSpPr>
            <p:grpSpPr bwMode="auto">
              <a:xfrm>
                <a:off x="5029203" y="2514600"/>
                <a:ext cx="1222376" cy="304800"/>
                <a:chOff x="1392" y="1536"/>
                <a:chExt cx="480" cy="192"/>
              </a:xfrm>
            </p:grpSpPr>
            <p:sp>
              <p:nvSpPr>
                <p:cNvPr id="31" name="Rectangle 9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Rectangle 10"/>
                <p:cNvSpPr>
                  <a:spLocks noChangeArrowheads="1"/>
                </p:cNvSpPr>
                <p:nvPr/>
              </p:nvSpPr>
              <p:spPr bwMode="auto">
                <a:xfrm>
                  <a:off x="163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cxnSp>
            <p:nvCxnSpPr>
              <p:cNvPr id="30" name="Straight Connector 29"/>
              <p:cNvCxnSpPr/>
              <p:nvPr/>
            </p:nvCxnSpPr>
            <p:spPr>
              <a:xfrm>
                <a:off x="5638800" y="2514600"/>
                <a:ext cx="609600" cy="30480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Line 13"/>
            <p:cNvSpPr>
              <a:spLocks noChangeShapeType="1"/>
            </p:cNvSpPr>
            <p:nvPr/>
          </p:nvSpPr>
          <p:spPr bwMode="auto">
            <a:xfrm>
              <a:off x="605102" y="1143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381000" y="1600200"/>
              <a:ext cx="167639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"</a:t>
              </a:r>
              <a:r>
                <a:rPr lang="en-US" sz="2400" b="1" dirty="0" err="1">
                  <a:latin typeface="Consolas" pitchFamily="49" charset="0"/>
                  <a:cs typeface="Consolas" pitchFamily="49" charset="0"/>
                </a:rPr>
                <a:t>alice</a:t>
              </a:r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"</a:t>
              </a:r>
              <a:endParaRPr lang="en-US" sz="2400" b="1" i="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24" name="Line 13"/>
            <p:cNvSpPr>
              <a:spLocks noChangeShapeType="1"/>
            </p:cNvSpPr>
            <p:nvPr/>
          </p:nvSpPr>
          <p:spPr bwMode="auto">
            <a:xfrm>
              <a:off x="2362200" y="1143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" name="Straight Arrow Connector 24"/>
            <p:cNvCxnSpPr>
              <a:endCxn id="33" idx="1"/>
            </p:cNvCxnSpPr>
            <p:nvPr/>
          </p:nvCxnSpPr>
          <p:spPr>
            <a:xfrm>
              <a:off x="1219200" y="1143000"/>
              <a:ext cx="8382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31" idx="1"/>
            </p:cNvCxnSpPr>
            <p:nvPr/>
          </p:nvCxnSpPr>
          <p:spPr>
            <a:xfrm>
              <a:off x="2971800" y="1143000"/>
              <a:ext cx="3886203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15"/>
            <p:cNvSpPr txBox="1">
              <a:spLocks noChangeArrowheads="1"/>
            </p:cNvSpPr>
            <p:nvPr/>
          </p:nvSpPr>
          <p:spPr bwMode="auto">
            <a:xfrm>
              <a:off x="6705600" y="1600200"/>
              <a:ext cx="167639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"</a:t>
              </a:r>
              <a:r>
                <a:rPr lang="en-US" sz="2400" b="1" dirty="0" err="1">
                  <a:latin typeface="Consolas" pitchFamily="49" charset="0"/>
                  <a:cs typeface="Consolas" pitchFamily="49" charset="0"/>
                </a:rPr>
                <a:t>dave</a:t>
              </a:r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"</a:t>
              </a:r>
              <a:endParaRPr lang="en-US" sz="2400" b="1" i="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28" name="Line 13"/>
            <p:cNvSpPr>
              <a:spLocks noChangeShapeType="1"/>
            </p:cNvSpPr>
            <p:nvPr/>
          </p:nvSpPr>
          <p:spPr bwMode="auto">
            <a:xfrm>
              <a:off x="7162800" y="1143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" name="Rectangle 46"/>
          <p:cNvSpPr/>
          <p:nvPr/>
        </p:nvSpPr>
        <p:spPr>
          <a:xfrm>
            <a:off x="6096000" y="5562600"/>
            <a:ext cx="25908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Here is a still more complicated example.</a:t>
            </a:r>
          </a:p>
        </p:txBody>
      </p:sp>
      <p:sp>
        <p:nvSpPr>
          <p:cNvPr id="49" name="Line 13"/>
          <p:cNvSpPr>
            <a:spLocks noChangeShapeType="1"/>
          </p:cNvSpPr>
          <p:nvPr/>
        </p:nvSpPr>
        <p:spPr bwMode="auto">
          <a:xfrm>
            <a:off x="833702" y="3200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549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Observer Template: functions come in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;; </a:t>
            </a:r>
            <a:r>
              <a:rPr lang="en-US" dirty="0" err="1"/>
              <a:t>sexp-fn</a:t>
            </a:r>
            <a:r>
              <a:rPr lang="en-US" dirty="0"/>
              <a:t> : </a:t>
            </a:r>
            <a:r>
              <a:rPr lang="en-US" dirty="0" err="1"/>
              <a:t>Sexp</a:t>
            </a:r>
            <a:r>
              <a:rPr lang="en-US" dirty="0"/>
              <a:t> -&gt; ??</a:t>
            </a:r>
          </a:p>
          <a:p>
            <a:pPr>
              <a:buNone/>
            </a:pPr>
            <a:r>
              <a:rPr lang="en-US" dirty="0"/>
              <a:t>;; </a:t>
            </a:r>
            <a:r>
              <a:rPr lang="en-US" dirty="0" err="1"/>
              <a:t>slist-fn</a:t>
            </a:r>
            <a:r>
              <a:rPr lang="en-US" dirty="0"/>
              <a:t> : </a:t>
            </a:r>
            <a:r>
              <a:rPr lang="en-US" dirty="0" err="1"/>
              <a:t>SexpList</a:t>
            </a:r>
            <a:r>
              <a:rPr lang="en-US" dirty="0"/>
              <a:t> -&gt; ??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(define (</a:t>
            </a:r>
            <a:r>
              <a:rPr lang="en-US" dirty="0" err="1"/>
              <a:t>sexp-fn</a:t>
            </a:r>
            <a:r>
              <a:rPr lang="en-US" dirty="0"/>
              <a:t> s)</a:t>
            </a:r>
          </a:p>
          <a:p>
            <a:pPr>
              <a:buNone/>
            </a:pPr>
            <a:r>
              <a:rPr lang="en-US" dirty="0"/>
              <a:t>  (cond</a:t>
            </a:r>
          </a:p>
          <a:p>
            <a:pPr>
              <a:buNone/>
            </a:pPr>
            <a:r>
              <a:rPr lang="en-US" dirty="0"/>
              <a:t>    [(string? s) ...]</a:t>
            </a:r>
          </a:p>
          <a:p>
            <a:pPr>
              <a:buNone/>
            </a:pPr>
            <a:r>
              <a:rPr lang="en-US" dirty="0"/>
              <a:t>    [else (... (</a:t>
            </a:r>
            <a:r>
              <a:rPr lang="en-US" dirty="0" err="1"/>
              <a:t>slist-fn</a:t>
            </a:r>
            <a:r>
              <a:rPr lang="en-US" dirty="0"/>
              <a:t> s))]))</a:t>
            </a:r>
          </a:p>
          <a:p>
            <a:pPr>
              <a:buNone/>
            </a:pP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(define (</a:t>
            </a:r>
            <a:r>
              <a:rPr lang="en-US" dirty="0" err="1"/>
              <a:t>slist-fn</a:t>
            </a:r>
            <a:r>
              <a:rPr lang="en-US" dirty="0"/>
              <a:t> </a:t>
            </a:r>
            <a:r>
              <a:rPr lang="en-US" dirty="0" err="1"/>
              <a:t>sexps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en-US" dirty="0"/>
              <a:t>  (cond</a:t>
            </a:r>
          </a:p>
          <a:p>
            <a:pPr>
              <a:buNone/>
            </a:pPr>
            <a:r>
              <a:rPr lang="en-US" dirty="0"/>
              <a:t>    [(empty? </a:t>
            </a:r>
            <a:r>
              <a:rPr lang="en-US" dirty="0" err="1"/>
              <a:t>sexps</a:t>
            </a:r>
            <a:r>
              <a:rPr lang="en-US" dirty="0"/>
              <a:t>) ...]</a:t>
            </a:r>
          </a:p>
          <a:p>
            <a:pPr>
              <a:buNone/>
            </a:pPr>
            <a:r>
              <a:rPr lang="en-US" dirty="0"/>
              <a:t>    [else (... (</a:t>
            </a:r>
            <a:r>
              <a:rPr lang="en-US" dirty="0" err="1"/>
              <a:t>sexp-fn</a:t>
            </a:r>
            <a:r>
              <a:rPr lang="en-US" dirty="0"/>
              <a:t>  (first </a:t>
            </a:r>
            <a:r>
              <a:rPr lang="en-US" dirty="0" err="1"/>
              <a:t>sexps</a:t>
            </a:r>
            <a:r>
              <a:rPr lang="en-US" dirty="0"/>
              <a:t>))</a:t>
            </a:r>
          </a:p>
          <a:p>
            <a:pPr>
              <a:buNone/>
            </a:pPr>
            <a:r>
              <a:rPr lang="en-US" dirty="0"/>
              <a:t>               (</a:t>
            </a:r>
            <a:r>
              <a:rPr lang="en-US" dirty="0" err="1"/>
              <a:t>slist-fn</a:t>
            </a:r>
            <a:r>
              <a:rPr lang="en-US" dirty="0"/>
              <a:t> (rest </a:t>
            </a:r>
            <a:r>
              <a:rPr lang="en-US" dirty="0" err="1"/>
              <a:t>sexps</a:t>
            </a:r>
            <a:r>
              <a:rPr lang="en-US" dirty="0"/>
              <a:t>)))]))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10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Remember: the shape of the program follows the shape of 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13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295400" y="1697549"/>
            <a:ext cx="7124700" cy="4500265"/>
            <a:chOff x="1905000" y="1600200"/>
            <a:chExt cx="7124700" cy="4500265"/>
          </a:xfrm>
        </p:grpSpPr>
        <p:grpSp>
          <p:nvGrpSpPr>
            <p:cNvPr id="11" name="Group 10"/>
            <p:cNvGrpSpPr/>
            <p:nvPr/>
          </p:nvGrpSpPr>
          <p:grpSpPr>
            <a:xfrm>
              <a:off x="1905000" y="1600200"/>
              <a:ext cx="5029200" cy="4500265"/>
              <a:chOff x="1905000" y="1600200"/>
              <a:chExt cx="5029200" cy="4500265"/>
            </a:xfrm>
          </p:grpSpPr>
          <p:sp>
            <p:nvSpPr>
              <p:cNvPr id="14" name="Curved Down Arrow 3"/>
              <p:cNvSpPr/>
              <p:nvPr/>
            </p:nvSpPr>
            <p:spPr>
              <a:xfrm>
                <a:off x="1981200" y="1600200"/>
                <a:ext cx="4953000" cy="1600200"/>
              </a:xfrm>
              <a:prstGeom prst="curvedDownArrow">
                <a:avLst/>
              </a:prstGeom>
              <a:solidFill>
                <a:schemeClr val="accent1">
                  <a:alpha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Curved Down Arrow 4"/>
              <p:cNvSpPr/>
              <p:nvPr/>
            </p:nvSpPr>
            <p:spPr>
              <a:xfrm flipH="1" flipV="1">
                <a:off x="1905000" y="3962400"/>
                <a:ext cx="4876800" cy="1600200"/>
              </a:xfrm>
              <a:prstGeom prst="curvedDownArrow">
                <a:avLst/>
              </a:prstGeom>
              <a:solidFill>
                <a:schemeClr val="accent3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048000" y="2209800"/>
                <a:ext cx="2743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may contain 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276600" y="5638800"/>
                <a:ext cx="2743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may contain</a:t>
                </a:r>
              </a:p>
            </p:txBody>
          </p:sp>
        </p:grpSp>
        <p:sp>
          <p:nvSpPr>
            <p:cNvPr id="12" name="Arrow: Curved Up 11"/>
            <p:cNvSpPr/>
            <p:nvPr/>
          </p:nvSpPr>
          <p:spPr>
            <a:xfrm rot="16045273">
              <a:off x="7866624" y="3213045"/>
              <a:ext cx="460166" cy="731520"/>
            </a:xfrm>
            <a:prstGeom prst="curvedUpArrow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429500" y="3867730"/>
              <a:ext cx="1600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may contain 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066800" y="3420458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Sexp</a:t>
            </a:r>
            <a:endParaRPr lang="en-US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181600" y="3331092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SexpList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553200" y="5105400"/>
            <a:ext cx="1828800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Shape of the Data</a:t>
            </a:r>
          </a:p>
        </p:txBody>
      </p:sp>
    </p:spTree>
    <p:extLst>
      <p:ext uri="{BB962C8B-B14F-4D97-AF65-F5344CB8AC3E}">
        <p14:creationId xmlns:p14="http://schemas.microsoft.com/office/powerpoint/2010/main" val="443467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Remember: the shape of the program follows the shape of 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14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295400" y="1697549"/>
            <a:ext cx="7124700" cy="4500265"/>
            <a:chOff x="1905000" y="1600200"/>
            <a:chExt cx="7124700" cy="4500265"/>
          </a:xfrm>
        </p:grpSpPr>
        <p:grpSp>
          <p:nvGrpSpPr>
            <p:cNvPr id="11" name="Group 10"/>
            <p:cNvGrpSpPr/>
            <p:nvPr/>
          </p:nvGrpSpPr>
          <p:grpSpPr>
            <a:xfrm>
              <a:off x="1905000" y="1600200"/>
              <a:ext cx="5029200" cy="4500265"/>
              <a:chOff x="1905000" y="1600200"/>
              <a:chExt cx="5029200" cy="4500265"/>
            </a:xfrm>
          </p:grpSpPr>
          <p:sp>
            <p:nvSpPr>
              <p:cNvPr id="14" name="Curved Down Arrow 3"/>
              <p:cNvSpPr/>
              <p:nvPr/>
            </p:nvSpPr>
            <p:spPr>
              <a:xfrm>
                <a:off x="1981200" y="1600200"/>
                <a:ext cx="4953000" cy="1600200"/>
              </a:xfrm>
              <a:prstGeom prst="curvedDownArrow">
                <a:avLst/>
              </a:prstGeom>
              <a:solidFill>
                <a:schemeClr val="accent1">
                  <a:alpha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Curved Down Arrow 4"/>
              <p:cNvSpPr/>
              <p:nvPr/>
            </p:nvSpPr>
            <p:spPr>
              <a:xfrm flipH="1" flipV="1">
                <a:off x="1905000" y="3962400"/>
                <a:ext cx="4876800" cy="1600200"/>
              </a:xfrm>
              <a:prstGeom prst="curvedDownArrow">
                <a:avLst/>
              </a:prstGeom>
              <a:solidFill>
                <a:schemeClr val="accent3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048000" y="2209800"/>
                <a:ext cx="2743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may call 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276600" y="5638800"/>
                <a:ext cx="2743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may call</a:t>
                </a:r>
              </a:p>
            </p:txBody>
          </p:sp>
        </p:grpSp>
        <p:sp>
          <p:nvSpPr>
            <p:cNvPr id="12" name="Arrow: Curved Up 11"/>
            <p:cNvSpPr/>
            <p:nvPr/>
          </p:nvSpPr>
          <p:spPr>
            <a:xfrm rot="16045273">
              <a:off x="7866624" y="3213045"/>
              <a:ext cx="460166" cy="731520"/>
            </a:xfrm>
            <a:prstGeom prst="curvedUpArrow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429500" y="3867730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may call 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948519" y="3431563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sexp-fn</a:t>
            </a:r>
            <a:endParaRPr lang="en-US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181600" y="3331092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slist-fn</a:t>
            </a:r>
            <a:endParaRPr lang="en-US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553200" y="5105400"/>
            <a:ext cx="2133600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Shape of the Program</a:t>
            </a:r>
          </a:p>
        </p:txBody>
      </p:sp>
    </p:spTree>
    <p:extLst>
      <p:ext uri="{BB962C8B-B14F-4D97-AF65-F5344CB8AC3E}">
        <p14:creationId xmlns:p14="http://schemas.microsoft.com/office/powerpoint/2010/main" val="502983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function, one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function deals with exactly one data definition.</a:t>
            </a:r>
          </a:p>
          <a:p>
            <a:r>
              <a:rPr lang="en-US" dirty="0"/>
              <a:t>So functions will come in pairs</a:t>
            </a:r>
          </a:p>
          <a:p>
            <a:r>
              <a:rPr lang="en-US" dirty="0"/>
              <a:t>Write  contracts and purpose statements together, </a:t>
            </a:r>
            <a:r>
              <a:rPr lang="en-US" b="1" dirty="0"/>
              <a:t>or</a:t>
            </a:r>
          </a:p>
          <a:p>
            <a:r>
              <a:rPr lang="en-US" dirty="0"/>
              <a:t>Write one, and the other one will appear as a </a:t>
            </a:r>
            <a:r>
              <a:rPr lang="en-US" dirty="0" err="1"/>
              <a:t>wishlist</a:t>
            </a:r>
            <a:r>
              <a:rPr lang="en-US" dirty="0"/>
              <a:t>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36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occurs-in?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occurs-in?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Sexp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String -&gt; Boolean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returns true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iff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the given string occurs somewhere in the given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Sexp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occurs-in-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?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SexpList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String -&gt; Boolean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returns true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iff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the given string occurs somewhere in the given list of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Sexps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648200" y="4419600"/>
            <a:ext cx="3200400" cy="1828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Here's an example of a pair of related functions: </a:t>
            </a:r>
            <a:r>
              <a:rPr lang="en-US" b="1" dirty="0">
                <a:solidFill>
                  <a:schemeClr val="tx1"/>
                </a:solidFill>
              </a:rPr>
              <a:t>occurs-in?</a:t>
            </a:r>
            <a:r>
              <a:rPr lang="en-US" dirty="0">
                <a:solidFill>
                  <a:schemeClr val="tx1"/>
                </a:solidFill>
              </a:rPr>
              <a:t> , which works on a </a:t>
            </a:r>
            <a:r>
              <a:rPr lang="en-US" b="1" dirty="0" err="1">
                <a:solidFill>
                  <a:schemeClr val="tx1"/>
                </a:solidFill>
              </a:rPr>
              <a:t>Sexp</a:t>
            </a:r>
            <a:r>
              <a:rPr lang="en-US" dirty="0">
                <a:solidFill>
                  <a:schemeClr val="tx1"/>
                </a:solidFill>
              </a:rPr>
              <a:t>, and </a:t>
            </a:r>
            <a:r>
              <a:rPr lang="en-US" b="1" dirty="0">
                <a:solidFill>
                  <a:schemeClr val="tx1"/>
                </a:solidFill>
              </a:rPr>
              <a:t>occurs-in-</a:t>
            </a:r>
            <a:r>
              <a:rPr lang="en-US" b="1" dirty="0" err="1">
                <a:solidFill>
                  <a:schemeClr val="tx1"/>
                </a:solidFill>
              </a:rPr>
              <a:t>slist</a:t>
            </a:r>
            <a:r>
              <a:rPr lang="en-US" b="1" dirty="0">
                <a:solidFill>
                  <a:schemeClr val="tx1"/>
                </a:solidFill>
              </a:rPr>
              <a:t>?</a:t>
            </a:r>
            <a:r>
              <a:rPr lang="en-US" dirty="0">
                <a:solidFill>
                  <a:schemeClr val="tx1"/>
                </a:solidFill>
              </a:rPr>
              <a:t> , which works on a </a:t>
            </a:r>
            <a:r>
              <a:rPr lang="en-US" b="1" dirty="0" err="1">
                <a:solidFill>
                  <a:schemeClr val="tx1"/>
                </a:solidFill>
              </a:rPr>
              <a:t>SexpList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6467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Examples/Tests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(check-equal?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(occurs-in? "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 "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")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true)</a:t>
            </a:r>
          </a:p>
          <a:p>
            <a:pPr>
              <a:buNone/>
            </a:pP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(check-equal?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(occurs-in? "bob" "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")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false)</a:t>
            </a:r>
          </a:p>
          <a:p>
            <a:pPr>
              <a:buNone/>
            </a:pP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(check-equal?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(occurs-in?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(list "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 "bob")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"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cathy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")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false)</a:t>
            </a:r>
          </a:p>
          <a:p>
            <a:pPr>
              <a:buNone/>
            </a:pPr>
            <a:endParaRPr lang="en-US" sz="18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953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(check-equal?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(occurs-in?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(list (list "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 "bob")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"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")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"bob")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true)</a:t>
            </a:r>
          </a:p>
          <a:p>
            <a:pPr>
              <a:buNone/>
            </a:pP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(check-equal?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(occurs-in?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(list "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(list (list "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 "bob")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      "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dave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")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"eve")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"bob")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true)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88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More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number-of-strings-in-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sexp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Sexp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Number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number-of-strings-in-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sexps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SexpList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Number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returns the number of strings in the given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Sexp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or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SexpList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characters-in-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sexp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Sexp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Number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characters-in-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sexps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SexpList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Number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returns the total number of characters in the strings in the given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Sexp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or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SexpList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351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onsolas" pitchFamily="49" charset="0"/>
              </a:rPr>
              <a:t>The S-expression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Can do this for things other than strings: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An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XSexp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is either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an X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an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XSexpList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XSexpList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is either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empty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(cons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XSexp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XSexpList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4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lesson, the student should be able to</a:t>
            </a:r>
          </a:p>
          <a:p>
            <a:pPr lvl="1"/>
            <a:r>
              <a:rPr lang="en-US" dirty="0"/>
              <a:t>Give examples of S-expressions</a:t>
            </a:r>
          </a:p>
          <a:p>
            <a:pPr lvl="1"/>
            <a:r>
              <a:rPr lang="en-US" dirty="0"/>
              <a:t>Write the data definition and template for S-expressions</a:t>
            </a:r>
          </a:p>
          <a:p>
            <a:pPr lvl="1"/>
            <a:r>
              <a:rPr lang="en-US" dirty="0"/>
              <a:t>Write functions on S-expressions using the template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47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Template for </a:t>
            </a:r>
            <a:r>
              <a:rPr lang="en-US" b="1" dirty="0" err="1"/>
              <a:t>XSexp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sexp-fn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XSexp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-&gt; ??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sexp-fn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s)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[(X? s) ...]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slist-fn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s)]))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slist-fn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XSexpList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-&gt; ??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slist-fn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sexps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sexps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[else (... (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sexp-fn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 (first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sexps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slist-fn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(rest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sexps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895600" y="4953000"/>
            <a:ext cx="1295400" cy="381000"/>
          </a:xfrm>
          <a:prstGeom prst="roundRect">
            <a:avLst>
              <a:gd name="adj" fmla="val 33219"/>
            </a:avLst>
          </a:prstGeom>
          <a:noFill/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228641" y="2209800"/>
            <a:ext cx="4748570" cy="2743200"/>
            <a:chOff x="4228641" y="2209800"/>
            <a:chExt cx="4748570" cy="2743200"/>
          </a:xfrm>
        </p:grpSpPr>
        <p:sp>
          <p:nvSpPr>
            <p:cNvPr id="9" name="Rectangle 8"/>
            <p:cNvSpPr/>
            <p:nvPr/>
          </p:nvSpPr>
          <p:spPr>
            <a:xfrm>
              <a:off x="5319611" y="2209800"/>
              <a:ext cx="3657600" cy="16002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b="1" dirty="0">
                  <a:solidFill>
                    <a:schemeClr val="tx1"/>
                  </a:solidFill>
                </a:rPr>
                <a:t>(first </a:t>
              </a:r>
              <a:r>
                <a:rPr lang="en-US" b="1" dirty="0" err="1">
                  <a:solidFill>
                    <a:schemeClr val="tx1"/>
                  </a:solidFill>
                </a:rPr>
                <a:t>sexps</a:t>
              </a:r>
              <a:r>
                <a:rPr lang="en-US" b="1" dirty="0">
                  <a:solidFill>
                    <a:schemeClr val="tx1"/>
                  </a:solidFill>
                </a:rPr>
                <a:t>) </a:t>
              </a:r>
              <a:r>
                <a:rPr lang="en-US" dirty="0">
                  <a:solidFill>
                    <a:schemeClr val="tx1"/>
                  </a:solidFill>
                </a:rPr>
                <a:t>is a </a:t>
              </a:r>
              <a:r>
                <a:rPr lang="en-US" b="1" dirty="0" err="1">
                  <a:solidFill>
                    <a:schemeClr val="tx1"/>
                  </a:solidFill>
                </a:rPr>
                <a:t>XSexp</a:t>
              </a:r>
              <a:r>
                <a:rPr lang="en-US" dirty="0">
                  <a:solidFill>
                    <a:schemeClr val="tx1"/>
                  </a:solidFill>
                </a:rPr>
                <a:t>.  This is mixed data, so our rule about the shape of the program following the shape of the data tells us that we should expect to wrap it in an </a:t>
              </a:r>
              <a:r>
                <a:rPr lang="en-US" b="1" dirty="0">
                  <a:solidFill>
                    <a:schemeClr val="tx1"/>
                  </a:solidFill>
                </a:rPr>
                <a:t>(</a:t>
              </a:r>
              <a:r>
                <a:rPr lang="en-US" b="1" dirty="0" err="1">
                  <a:solidFill>
                    <a:schemeClr val="tx1"/>
                  </a:solidFill>
                </a:rPr>
                <a:t>sexp-fn</a:t>
              </a:r>
              <a:r>
                <a:rPr lang="en-US" b="1" dirty="0">
                  <a:solidFill>
                    <a:schemeClr val="tx1"/>
                  </a:solidFill>
                </a:rPr>
                <a:t> ...) </a:t>
              </a:r>
              <a:r>
                <a:rPr lang="en-US" dirty="0">
                  <a:solidFill>
                    <a:schemeClr val="tx1"/>
                  </a:solidFill>
                </a:rPr>
                <a:t>.</a:t>
              </a:r>
            </a:p>
          </p:txBody>
        </p:sp>
        <p:cxnSp>
          <p:nvCxnSpPr>
            <p:cNvPr id="10" name="Straight Arrow Connector 9"/>
            <p:cNvCxnSpPr>
              <a:stCxn id="9" idx="1"/>
            </p:cNvCxnSpPr>
            <p:nvPr/>
          </p:nvCxnSpPr>
          <p:spPr>
            <a:xfrm flipH="1">
              <a:off x="4228641" y="3009900"/>
              <a:ext cx="1090970" cy="19431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Up Arrow 10"/>
          <p:cNvSpPr/>
          <p:nvPr/>
        </p:nvSpPr>
        <p:spPr>
          <a:xfrm rot="20321467">
            <a:off x="2753653" y="2206762"/>
            <a:ext cx="484632" cy="2664967"/>
          </a:xfrm>
          <a:prstGeom prst="upArrow">
            <a:avLst/>
          </a:prstGeom>
          <a:solidFill>
            <a:schemeClr val="accent3">
              <a:alpha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99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Sexps</a:t>
            </a:r>
            <a:r>
              <a:rPr lang="en-US" dirty="0"/>
              <a:t> with Sardines as the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SardineSexp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is either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a Sardine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a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SardineSexpList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SardineSexpList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is either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empty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(cons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SardineSexp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  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SardineSexpList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198577" y="2590800"/>
            <a:ext cx="25146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An example of the </a:t>
            </a:r>
            <a:r>
              <a:rPr lang="en-US" b="1" dirty="0" err="1">
                <a:solidFill>
                  <a:schemeClr val="tx1"/>
                </a:solidFill>
              </a:rPr>
              <a:t>XSexp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pattern.</a:t>
            </a:r>
          </a:p>
        </p:txBody>
      </p:sp>
    </p:spTree>
    <p:extLst>
      <p:ext uri="{BB962C8B-B14F-4D97-AF65-F5344CB8AC3E}">
        <p14:creationId xmlns:p14="http://schemas.microsoft.com/office/powerpoint/2010/main" val="4313654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Template for </a:t>
            </a:r>
            <a:r>
              <a:rPr lang="en-US" dirty="0" err="1"/>
              <a:t>SardineSexp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sardine-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sexp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SardineSexp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-&gt; ??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sardine-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sexp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s)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[(sardine? s) ...]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b="1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sardine-</a:t>
            </a:r>
            <a:r>
              <a:rPr lang="en-US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sexp</a:t>
            </a:r>
            <a:r>
              <a:rPr lang="en-US" b="1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-list-</a:t>
            </a:r>
            <a:r>
              <a:rPr lang="en-US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s)]))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b="1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sardine-</a:t>
            </a:r>
            <a:r>
              <a:rPr lang="en-US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sexp</a:t>
            </a:r>
            <a:r>
              <a:rPr lang="en-US" b="1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-list-</a:t>
            </a:r>
            <a:r>
              <a:rPr lang="en-US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SardineSexpList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-&gt; ??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b="1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sardine-</a:t>
            </a:r>
            <a:r>
              <a:rPr lang="en-US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sexp</a:t>
            </a:r>
            <a:r>
              <a:rPr lang="en-US" b="1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-list-</a:t>
            </a:r>
            <a:r>
              <a:rPr lang="en-US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sexps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[(empty?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sexps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 ...]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[else (... (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sardine-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sexp</a:t>
            </a:r>
            <a:r>
              <a:rPr lang="en-US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  (first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sexps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b="1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sardine-</a:t>
            </a:r>
            <a:r>
              <a:rPr lang="en-US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sexp</a:t>
            </a:r>
            <a:r>
              <a:rPr lang="en-US" b="1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-list-</a:t>
            </a:r>
            <a:r>
              <a:rPr lang="en-US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(rest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sexps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)))]))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895600" y="4953000"/>
            <a:ext cx="2590800" cy="381000"/>
          </a:xfrm>
          <a:prstGeom prst="roundRect">
            <a:avLst>
              <a:gd name="adj" fmla="val 33219"/>
            </a:avLst>
          </a:prstGeom>
          <a:noFill/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Up Arrow 5"/>
          <p:cNvSpPr/>
          <p:nvPr/>
        </p:nvSpPr>
        <p:spPr>
          <a:xfrm rot="20321467">
            <a:off x="2753653" y="2206762"/>
            <a:ext cx="484632" cy="2664967"/>
          </a:xfrm>
          <a:prstGeom prst="upArrow">
            <a:avLst/>
          </a:prstGeom>
          <a:solidFill>
            <a:schemeClr val="accent3">
              <a:alpha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08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Nested Lists occur all the time</a:t>
            </a:r>
          </a:p>
          <a:p>
            <a:r>
              <a:rPr lang="en-US" dirty="0"/>
              <a:t>Mutually recursive data definitions</a:t>
            </a:r>
          </a:p>
          <a:p>
            <a:r>
              <a:rPr lang="en-US" dirty="0"/>
              <a:t>Mutual recursion in the data definition leads to mutual recursion in the template</a:t>
            </a:r>
          </a:p>
          <a:p>
            <a:r>
              <a:rPr lang="en-US" dirty="0"/>
              <a:t>Mutual recursion in the template leads to mutual recursion in the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0368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should now be able to:</a:t>
            </a:r>
          </a:p>
          <a:p>
            <a:pPr lvl="1"/>
            <a:r>
              <a:rPr lang="en-US" dirty="0"/>
              <a:t>Give examples of S-expressions</a:t>
            </a:r>
          </a:p>
          <a:p>
            <a:pPr lvl="1"/>
            <a:r>
              <a:rPr lang="en-US" dirty="0"/>
              <a:t>Give some reasons why S-expressions are important</a:t>
            </a:r>
          </a:p>
          <a:p>
            <a:pPr lvl="1"/>
            <a:r>
              <a:rPr lang="en-US" dirty="0"/>
              <a:t>Write the data definition and template for S-expressions</a:t>
            </a:r>
          </a:p>
          <a:p>
            <a:pPr lvl="1"/>
            <a:r>
              <a:rPr lang="en-US" dirty="0"/>
              <a:t>Write functions on S-expressions using the template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432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the file 05-3-sexps.rkt in the Examples folder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Do Guided Practice 5.3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411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S-expressions (informally)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 S-expression is something that is either a string or a list of S-expressions.</a:t>
            </a:r>
          </a:p>
          <a:p>
            <a:r>
              <a:rPr lang="en-US" dirty="0"/>
              <a:t>So if it's a list, it could  contain strings, or lists of strings, or lists of lists of strings, etc.</a:t>
            </a:r>
          </a:p>
          <a:p>
            <a:r>
              <a:rPr lang="en-US" dirty="0"/>
              <a:t>Think of it as a nested list, where there's no bound on how deep the nesting can get.</a:t>
            </a:r>
          </a:p>
          <a:p>
            <a:r>
              <a:rPr lang="en-US" dirty="0"/>
              <a:t>Another way of thinking of it is as a multi-way tree, except that the data is all at the leaves instead of in the interior nodes.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32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An S-expression is a kind of nested list, that is, a list whose elements may be other lists.  Here is an informal history of S-expressions.  </a:t>
            </a:r>
          </a:p>
          <a:p>
            <a:r>
              <a:rPr lang="en-US" sz="2000" dirty="0"/>
              <a:t>S-expressions were invented by </a:t>
            </a:r>
            <a:r>
              <a:rPr lang="en-US" sz="2000" u="sng" dirty="0">
                <a:hlinkClick r:id="rId2"/>
              </a:rPr>
              <a:t>John McCarthy</a:t>
            </a:r>
            <a:r>
              <a:rPr lang="en-US" sz="2000" dirty="0"/>
              <a:t> (1927-2011) for the programming language Lisp in 1958.  McCarthy invented Lisp to solve problems in artificial intelligence.  </a:t>
            </a:r>
          </a:p>
          <a:p>
            <a:r>
              <a:rPr lang="en-US" sz="2000" dirty="0"/>
              <a:t>Lisp introduced lists, S-expressions, and parenthesized syntax.  The syntax of Lisp and its descendants, like Racket, is based on S-expressions.  </a:t>
            </a:r>
          </a:p>
          <a:p>
            <a:r>
              <a:rPr lang="en-US" sz="2000" dirty="0"/>
              <a:t>The use of S-expressions for syntax makes it easy to read and write programs:  all you have to do is balance parentheses.  This is much simpler than the syntax of other programming languages, which have semicolons and other rules that can make programs </a:t>
            </a:r>
            <a:r>
              <a:rPr lang="en-US" sz="2000" u="sng" dirty="0">
                <a:hlinkClick r:id="rId3"/>
              </a:rPr>
              <a:t>harder to read</a:t>
            </a:r>
            <a:r>
              <a:rPr lang="en-US" sz="2000" dirty="0"/>
              <a:t>.</a:t>
            </a:r>
          </a:p>
          <a:p>
            <a:pPr>
              <a:spcBef>
                <a:spcPts val="0"/>
              </a:spcBef>
              <a:defRPr/>
            </a:pPr>
            <a:r>
              <a:rPr lang="en-US" sz="2000" dirty="0"/>
              <a:t>S-expressions are one of the great inventions of modern programming.  They were the original idea from which things like XML and JSON grew.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96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"bob"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(list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(list (list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(list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dave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(list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 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(list (list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 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(list (list "ted"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")))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34000" y="1504188"/>
            <a:ext cx="3124200" cy="12832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Here are some examples of S-expressions, in </a:t>
            </a:r>
            <a:r>
              <a:rPr lang="en-US" b="1" dirty="0">
                <a:solidFill>
                  <a:schemeClr val="tx1"/>
                </a:solidFill>
              </a:rPr>
              <a:t>list</a:t>
            </a:r>
            <a:r>
              <a:rPr lang="en-US" dirty="0">
                <a:solidFill>
                  <a:schemeClr val="tx1"/>
                </a:solidFill>
              </a:rPr>
              <a:t> notation (See </a:t>
            </a:r>
            <a:r>
              <a:rPr lang="en-US" dirty="0">
                <a:solidFill>
                  <a:schemeClr val="tx1"/>
                </a:solidFill>
                <a:hlinkClick r:id="rId3" action="ppaction://hlinkpres?slideindex=1&amp;slidetitle="/>
              </a:rPr>
              <a:t>Lesson 4.1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06910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"bob"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(("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dave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("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(("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 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(("ted"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81600" y="1504188"/>
            <a:ext cx="3276600" cy="15438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Here are the same examples of S-expressions, in </a:t>
            </a:r>
            <a:r>
              <a:rPr lang="en-US" b="1" dirty="0">
                <a:solidFill>
                  <a:schemeClr val="tx1"/>
                </a:solidFill>
              </a:rPr>
              <a:t>write</a:t>
            </a:r>
            <a:r>
              <a:rPr lang="en-US" dirty="0">
                <a:solidFill>
                  <a:schemeClr val="tx1"/>
                </a:solidFill>
              </a:rPr>
              <a:t> notation (See </a:t>
            </a:r>
            <a:r>
              <a:rPr lang="en-US" dirty="0">
                <a:solidFill>
                  <a:schemeClr val="tx1"/>
                </a:solidFill>
                <a:hlinkClick r:id="rId2" action="ppaction://hlinkpres?slideindex=1&amp;slidetitle="/>
              </a:rPr>
              <a:t>Lesson 4.1</a:t>
            </a:r>
            <a:r>
              <a:rPr lang="en-US" dirty="0">
                <a:solidFill>
                  <a:schemeClr val="tx1"/>
                </a:solidFill>
              </a:rPr>
              <a:t>).  We often use write notation because it is more compact.</a:t>
            </a:r>
          </a:p>
        </p:txBody>
      </p:sp>
    </p:spTree>
    <p:extLst>
      <p:ext uri="{BB962C8B-B14F-4D97-AF65-F5344CB8AC3E}">
        <p14:creationId xmlns:p14="http://schemas.microsoft.com/office/powerpoint/2010/main" val="967338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/>
              <a:t>An </a:t>
            </a:r>
            <a:r>
              <a:rPr lang="en-US" dirty="0" err="1"/>
              <a:t>Sexp</a:t>
            </a:r>
            <a:r>
              <a:rPr lang="en-US" dirty="0"/>
              <a:t> is either</a:t>
            </a:r>
          </a:p>
          <a:p>
            <a:pPr>
              <a:spcBef>
                <a:spcPts val="0"/>
              </a:spcBef>
              <a:buNone/>
            </a:pPr>
            <a:r>
              <a:rPr lang="en-US" dirty="0"/>
              <a:t>-- a String (any string will do), or</a:t>
            </a:r>
          </a:p>
          <a:p>
            <a:pPr>
              <a:spcBef>
                <a:spcPts val="0"/>
              </a:spcBef>
              <a:buNone/>
            </a:pPr>
            <a:r>
              <a:rPr lang="en-US" dirty="0"/>
              <a:t>-- an </a:t>
            </a:r>
            <a:r>
              <a:rPr lang="en-US" dirty="0" err="1"/>
              <a:t>SexpList</a:t>
            </a:r>
            <a:endParaRPr lang="en-US" dirty="0"/>
          </a:p>
          <a:p>
            <a:pPr>
              <a:spcBef>
                <a:spcPts val="0"/>
              </a:spcBef>
              <a:buNone/>
            </a:pPr>
            <a:r>
              <a:rPr lang="en-US" dirty="0"/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en-US" dirty="0"/>
              <a:t>An </a:t>
            </a:r>
            <a:r>
              <a:rPr lang="en-US" dirty="0" err="1"/>
              <a:t>SexpList</a:t>
            </a:r>
            <a:r>
              <a:rPr lang="en-US" dirty="0"/>
              <a:t> is either</a:t>
            </a:r>
          </a:p>
          <a:p>
            <a:pPr>
              <a:spcBef>
                <a:spcPts val="0"/>
              </a:spcBef>
              <a:buNone/>
            </a:pPr>
            <a:r>
              <a:rPr lang="en-US" dirty="0"/>
              <a:t>-- empty</a:t>
            </a:r>
          </a:p>
          <a:p>
            <a:pPr>
              <a:spcBef>
                <a:spcPts val="0"/>
              </a:spcBef>
              <a:buNone/>
            </a:pPr>
            <a:r>
              <a:rPr lang="en-US" dirty="0"/>
              <a:t>-- (cons </a:t>
            </a:r>
            <a:r>
              <a:rPr lang="en-US" dirty="0" err="1"/>
              <a:t>Sexp</a:t>
            </a:r>
            <a:r>
              <a:rPr lang="en-US" dirty="0"/>
              <a:t> </a:t>
            </a:r>
            <a:r>
              <a:rPr lang="en-US" dirty="0" err="1"/>
              <a:t>SexpList</a:t>
            </a:r>
            <a:r>
              <a:rPr lang="en-US" dirty="0"/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Definition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0" y="1752600"/>
            <a:ext cx="2590800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Here we’ve built S-expressions where the basic data is strings, but we could build S-expressions of numbers</a:t>
            </a:r>
            <a:r>
              <a:rPr lang="en-US"/>
              <a:t>, cats</a:t>
            </a:r>
            <a:r>
              <a:rPr lang="en-US" dirty="0"/>
              <a:t>, sardines, or whatever.  We’ll see that later in this lesson.</a:t>
            </a:r>
          </a:p>
        </p:txBody>
      </p:sp>
    </p:spTree>
    <p:extLst>
      <p:ext uri="{BB962C8B-B14F-4D97-AF65-F5344CB8AC3E}">
        <p14:creationId xmlns:p14="http://schemas.microsoft.com/office/powerpoint/2010/main" val="3955678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mutual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Sexp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SexpList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8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1562100" y="1647825"/>
            <a:ext cx="7124700" cy="4500265"/>
            <a:chOff x="1905000" y="1600200"/>
            <a:chExt cx="7124700" cy="4500265"/>
          </a:xfrm>
        </p:grpSpPr>
        <p:grpSp>
          <p:nvGrpSpPr>
            <p:cNvPr id="9" name="Group 8"/>
            <p:cNvGrpSpPr/>
            <p:nvPr/>
          </p:nvGrpSpPr>
          <p:grpSpPr>
            <a:xfrm>
              <a:off x="1905000" y="1600200"/>
              <a:ext cx="5029200" cy="4500265"/>
              <a:chOff x="1905000" y="1600200"/>
              <a:chExt cx="5029200" cy="4500265"/>
            </a:xfrm>
          </p:grpSpPr>
          <p:sp>
            <p:nvSpPr>
              <p:cNvPr id="4" name="Curved Down Arrow 3"/>
              <p:cNvSpPr/>
              <p:nvPr/>
            </p:nvSpPr>
            <p:spPr>
              <a:xfrm>
                <a:off x="1981200" y="1600200"/>
                <a:ext cx="4953000" cy="1600200"/>
              </a:xfrm>
              <a:prstGeom prst="curvedDownArrow">
                <a:avLst/>
              </a:prstGeom>
              <a:solidFill>
                <a:schemeClr val="accent1">
                  <a:alpha val="4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Curved Down Arrow 4"/>
              <p:cNvSpPr/>
              <p:nvPr/>
            </p:nvSpPr>
            <p:spPr>
              <a:xfrm flipH="1" flipV="1">
                <a:off x="1905000" y="3962400"/>
                <a:ext cx="4876800" cy="1600200"/>
              </a:xfrm>
              <a:prstGeom prst="curvedDownArrow">
                <a:avLst/>
              </a:prstGeom>
              <a:solidFill>
                <a:schemeClr val="accent3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3048000" y="2209800"/>
                <a:ext cx="2743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may contain 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276600" y="5638800"/>
                <a:ext cx="2743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may contain</a:t>
                </a:r>
              </a:p>
            </p:txBody>
          </p:sp>
        </p:grpSp>
        <p:sp>
          <p:nvSpPr>
            <p:cNvPr id="10" name="Arrow: Curved Up 9"/>
            <p:cNvSpPr/>
            <p:nvPr/>
          </p:nvSpPr>
          <p:spPr>
            <a:xfrm rot="16045273">
              <a:off x="7866624" y="3213045"/>
              <a:ext cx="460166" cy="731520"/>
            </a:xfrm>
            <a:prstGeom prst="curvedUpArrow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429500" y="3867730"/>
              <a:ext cx="1600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may contain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7374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"bob"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9</a:t>
            </a:fld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226395" y="2270686"/>
            <a:ext cx="3581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A list of S-expressions is implemented as a singly-linked list.  Here is an example.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3619500" y="4044951"/>
            <a:ext cx="2933700" cy="1604963"/>
            <a:chOff x="3619500" y="4044951"/>
            <a:chExt cx="2933700" cy="1604963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3619500" y="4578351"/>
              <a:ext cx="2933700" cy="1071563"/>
              <a:chOff x="2493" y="1488"/>
              <a:chExt cx="1152" cy="675"/>
            </a:xfrm>
          </p:grpSpPr>
          <p:grpSp>
            <p:nvGrpSpPr>
              <p:cNvPr id="5" name="Group 5"/>
              <p:cNvGrpSpPr>
                <a:grpSpLocks/>
              </p:cNvGrpSpPr>
              <p:nvPr/>
            </p:nvGrpSpPr>
            <p:grpSpPr bwMode="auto">
              <a:xfrm>
                <a:off x="2493" y="1488"/>
                <a:ext cx="480" cy="192"/>
                <a:chOff x="1392" y="1536"/>
                <a:chExt cx="480" cy="192"/>
              </a:xfrm>
            </p:grpSpPr>
            <p:sp>
              <p:nvSpPr>
                <p:cNvPr id="15" name="Rectangle 6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" name="Rectangle 7"/>
                <p:cNvSpPr>
                  <a:spLocks noChangeArrowheads="1"/>
                </p:cNvSpPr>
                <p:nvPr/>
              </p:nvSpPr>
              <p:spPr bwMode="auto">
                <a:xfrm>
                  <a:off x="163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8"/>
              <p:cNvGrpSpPr>
                <a:grpSpLocks/>
              </p:cNvGrpSpPr>
              <p:nvPr/>
            </p:nvGrpSpPr>
            <p:grpSpPr bwMode="auto">
              <a:xfrm>
                <a:off x="3165" y="1488"/>
                <a:ext cx="480" cy="192"/>
                <a:chOff x="1392" y="1536"/>
                <a:chExt cx="480" cy="192"/>
              </a:xfrm>
            </p:grpSpPr>
            <p:sp>
              <p:nvSpPr>
                <p:cNvPr id="13" name="Rectangle 9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Rectangle 10"/>
                <p:cNvSpPr>
                  <a:spLocks noChangeArrowheads="1"/>
                </p:cNvSpPr>
                <p:nvPr/>
              </p:nvSpPr>
              <p:spPr bwMode="auto">
                <a:xfrm>
                  <a:off x="163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" name="Line 11"/>
              <p:cNvSpPr>
                <a:spLocks noChangeShapeType="1"/>
              </p:cNvSpPr>
              <p:nvPr/>
            </p:nvSpPr>
            <p:spPr bwMode="auto">
              <a:xfrm>
                <a:off x="2829" y="1584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Line 12"/>
              <p:cNvSpPr>
                <a:spLocks noChangeShapeType="1"/>
              </p:cNvSpPr>
              <p:nvPr/>
            </p:nvSpPr>
            <p:spPr bwMode="auto">
              <a:xfrm>
                <a:off x="3405" y="1488"/>
                <a:ext cx="24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13"/>
              <p:cNvSpPr>
                <a:spLocks noChangeShapeType="1"/>
              </p:cNvSpPr>
              <p:nvPr/>
            </p:nvSpPr>
            <p:spPr bwMode="auto">
              <a:xfrm>
                <a:off x="2589" y="158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14"/>
              <p:cNvSpPr>
                <a:spLocks noChangeShapeType="1"/>
              </p:cNvSpPr>
              <p:nvPr/>
            </p:nvSpPr>
            <p:spPr bwMode="auto">
              <a:xfrm>
                <a:off x="3261" y="158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Text Box 15"/>
              <p:cNvSpPr txBox="1">
                <a:spLocks noChangeArrowheads="1"/>
              </p:cNvSpPr>
              <p:nvPr/>
            </p:nvSpPr>
            <p:spPr bwMode="auto">
              <a:xfrm>
                <a:off x="2501" y="1872"/>
                <a:ext cx="54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latin typeface="Consolas" pitchFamily="49" charset="0"/>
                    <a:cs typeface="Consolas" pitchFamily="49" charset="0"/>
                  </a:rPr>
                  <a:t>"</a:t>
                </a:r>
                <a:r>
                  <a:rPr lang="en-US" sz="2400" b="1" dirty="0" err="1">
                    <a:latin typeface="Consolas" pitchFamily="49" charset="0"/>
                    <a:cs typeface="Consolas" pitchFamily="49" charset="0"/>
                  </a:rPr>
                  <a:t>alice</a:t>
                </a:r>
                <a:r>
                  <a:rPr lang="en-US" sz="2400" b="1" dirty="0">
                    <a:latin typeface="Consolas" pitchFamily="49" charset="0"/>
                    <a:cs typeface="Consolas" pitchFamily="49" charset="0"/>
                  </a:rPr>
                  <a:t>"</a:t>
                </a:r>
                <a:endParaRPr lang="en-US" sz="2400" b="1" i="0" dirty="0"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12" name="Text Box 16"/>
              <p:cNvSpPr txBox="1">
                <a:spLocks noChangeArrowheads="1"/>
              </p:cNvSpPr>
              <p:nvPr/>
            </p:nvSpPr>
            <p:spPr bwMode="auto">
              <a:xfrm>
                <a:off x="3161" y="1872"/>
                <a:ext cx="40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b="1" i="0" dirty="0">
                    <a:latin typeface="Consolas" pitchFamily="49" charset="0"/>
                    <a:cs typeface="Consolas" pitchFamily="49" charset="0"/>
                  </a:rPr>
                  <a:t>"bob"</a:t>
                </a:r>
              </a:p>
            </p:txBody>
          </p:sp>
        </p:grp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3853473" y="4044951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084442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4943e11653bfe799f564f7ca772caa6e14ec9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txDef>
      <a:spPr>
        <a:solidFill>
          <a:schemeClr val="accent1">
            <a:lumMod val="20000"/>
            <a:lumOff val="80000"/>
          </a:schemeClr>
        </a:solidFill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20000"/>
            <a:lumOff val="80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1448</TotalTime>
  <Words>1521</Words>
  <Application>Microsoft Office PowerPoint</Application>
  <PresentationFormat>On-screen Show (4:3)</PresentationFormat>
  <Paragraphs>260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Consolas</vt:lpstr>
      <vt:lpstr>Courier New</vt:lpstr>
      <vt:lpstr>Helvetica Neue</vt:lpstr>
      <vt:lpstr>1_Office Theme</vt:lpstr>
      <vt:lpstr>2_Office Theme</vt:lpstr>
      <vt:lpstr>Lists of Lists</vt:lpstr>
      <vt:lpstr>Learning Outcomes</vt:lpstr>
      <vt:lpstr>S-expressions (informally)</vt:lpstr>
      <vt:lpstr>Some History</vt:lpstr>
      <vt:lpstr>Examples</vt:lpstr>
      <vt:lpstr>Examples</vt:lpstr>
      <vt:lpstr>Data Definition</vt:lpstr>
      <vt:lpstr>This is mutual recursion</vt:lpstr>
      <vt:lpstr>Data Structures</vt:lpstr>
      <vt:lpstr>Data Structures</vt:lpstr>
      <vt:lpstr>Data Structures (cont'd)</vt:lpstr>
      <vt:lpstr>Observer Template: functions come in pairs</vt:lpstr>
      <vt:lpstr>Remember: the shape of the program follows the shape of the data</vt:lpstr>
      <vt:lpstr>Remember: the shape of the program follows the shape of the data</vt:lpstr>
      <vt:lpstr>One function, one task</vt:lpstr>
      <vt:lpstr>occurs-in?</vt:lpstr>
      <vt:lpstr>Examples/Tests</vt:lpstr>
      <vt:lpstr>More Examples</vt:lpstr>
      <vt:lpstr>The S-expression pattern</vt:lpstr>
      <vt:lpstr>The Template for XSexp</vt:lpstr>
      <vt:lpstr>Sexps with Sardines as the data</vt:lpstr>
      <vt:lpstr>The Template for SardineSexp</vt:lpstr>
      <vt:lpstr>Summary</vt:lpstr>
      <vt:lpstr>Summary</vt:lpstr>
      <vt:lpstr>Next Steps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 vs. Structures</dc:title>
  <dc:creator>Mitch</dc:creator>
  <cp:lastModifiedBy>Mitchell Wand</cp:lastModifiedBy>
  <cp:revision>62</cp:revision>
  <dcterms:created xsi:type="dcterms:W3CDTF">2012-09-27T03:54:02Z</dcterms:created>
  <dcterms:modified xsi:type="dcterms:W3CDTF">2017-08-28T08:54:24Z</dcterms:modified>
</cp:coreProperties>
</file>